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301" r:id="rId2"/>
    <p:sldId id="321" r:id="rId3"/>
    <p:sldId id="322" r:id="rId4"/>
    <p:sldId id="323" r:id="rId5"/>
    <p:sldId id="324" r:id="rId6"/>
    <p:sldId id="325" r:id="rId7"/>
    <p:sldId id="335" r:id="rId8"/>
    <p:sldId id="340" r:id="rId9"/>
    <p:sldId id="336" r:id="rId10"/>
    <p:sldId id="326" r:id="rId11"/>
    <p:sldId id="341" r:id="rId12"/>
    <p:sldId id="342" r:id="rId13"/>
    <p:sldId id="343" r:id="rId14"/>
    <p:sldId id="344" r:id="rId15"/>
    <p:sldId id="327" r:id="rId16"/>
    <p:sldId id="345" r:id="rId17"/>
    <p:sldId id="338" r:id="rId18"/>
    <p:sldId id="339" r:id="rId19"/>
    <p:sldId id="337" r:id="rId20"/>
    <p:sldId id="331" r:id="rId21"/>
    <p:sldId id="330" r:id="rId22"/>
    <p:sldId id="346"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38" autoAdjust="0"/>
    <p:restoredTop sz="94660"/>
  </p:normalViewPr>
  <p:slideViewPr>
    <p:cSldViewPr>
      <p:cViewPr>
        <p:scale>
          <a:sx n="71" d="100"/>
          <a:sy n="71" d="100"/>
        </p:scale>
        <p:origin x="-1218"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240215-CA55-4753-89D0-33D1C2402317}" type="datetimeFigureOut">
              <a:rPr lang="en-US" smtClean="0"/>
              <a:t>8/27/2022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DD7B27-74DC-431E-8F8A-E594B4AAB1AC}" type="slidenum">
              <a:rPr lang="en-US" smtClean="0"/>
              <a:t>‹#›</a:t>
            </a:fld>
            <a:endParaRPr lang="en-US"/>
          </a:p>
        </p:txBody>
      </p:sp>
    </p:spTree>
    <p:extLst>
      <p:ext uri="{BB962C8B-B14F-4D97-AF65-F5344CB8AC3E}">
        <p14:creationId xmlns:p14="http://schemas.microsoft.com/office/powerpoint/2010/main" val="2687304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8B8410-2352-47C9-B140-625A8C8A7E77}" type="slidenum">
              <a:rPr lang="ar-SA" smtClean="0">
                <a:latin typeface="Arial" charset="0"/>
              </a:rPr>
              <a:pPr fontAlgn="base">
                <a:spcBef>
                  <a:spcPct val="0"/>
                </a:spcBef>
                <a:spcAft>
                  <a:spcPct val="0"/>
                </a:spcAft>
                <a:defRPr/>
              </a:pPr>
              <a:t>22</a:t>
            </a:fld>
            <a:endParaRPr lang="en-US" smtClean="0">
              <a:latin typeface="Arial" charset="0"/>
              <a:cs typeface="Arial" charset="0"/>
            </a:endParaRPr>
          </a:p>
        </p:txBody>
      </p:sp>
      <p:sp>
        <p:nvSpPr>
          <p:cNvPr id="46083"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fld id="{7C2710A1-AE74-4D32-A5C0-3D97D3979060}" type="slidenum">
              <a:rPr lang="ar-SA" sz="1200">
                <a:latin typeface="Calibri" pitchFamily="34" charset="0"/>
              </a:rPr>
              <a:pPr/>
              <a:t>22</a:t>
            </a:fld>
            <a:endParaRPr lang="en-US" sz="1200">
              <a:latin typeface="Calibri" pitchFamily="34" charset="0"/>
            </a:endParaRPr>
          </a:p>
        </p:txBody>
      </p:sp>
      <p:sp>
        <p:nvSpPr>
          <p:cNvPr id="4608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cs typeface="Arial" charset="0"/>
            </a:endParaRPr>
          </a:p>
        </p:txBody>
      </p:sp>
    </p:spTree>
    <p:extLst>
      <p:ext uri="{BB962C8B-B14F-4D97-AF65-F5344CB8AC3E}">
        <p14:creationId xmlns:p14="http://schemas.microsoft.com/office/powerpoint/2010/main" val="2330747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30/01/1444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30/01/1444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30/01/1444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30/01/1444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525963"/>
          </a:xfrm>
        </p:spPr>
        <p:txBody>
          <a:bodyPr>
            <a:normAutofit/>
          </a:bodyPr>
          <a:lstStyle/>
          <a:p>
            <a:pPr algn="ctr" rtl="0">
              <a:buNone/>
            </a:pPr>
            <a:r>
              <a:rPr lang="en-US" sz="3600" b="1" dirty="0" smtClean="0">
                <a:latin typeface="Times New Roman" panose="02020603050405020304" pitchFamily="18" charset="0"/>
                <a:cs typeface="Times New Roman" panose="02020603050405020304" pitchFamily="18" charset="0"/>
              </a:rPr>
              <a:t>   Presentation and Discussion </a:t>
            </a:r>
            <a:r>
              <a:rPr lang="en-US" sz="3600" b="1" dirty="0">
                <a:latin typeface="Times New Roman" panose="02020603050405020304" pitchFamily="18" charset="0"/>
                <a:cs typeface="Times New Roman" panose="02020603050405020304" pitchFamily="18" charset="0"/>
              </a:rPr>
              <a:t>of Study </a:t>
            </a:r>
            <a:r>
              <a:rPr lang="en-US" sz="3600" b="1" dirty="0" smtClean="0">
                <a:latin typeface="Times New Roman" panose="02020603050405020304" pitchFamily="18" charset="0"/>
                <a:cs typeface="Times New Roman" panose="02020603050405020304" pitchFamily="18" charset="0"/>
              </a:rPr>
              <a:t>Findings</a:t>
            </a:r>
          </a:p>
          <a:p>
            <a:pPr algn="ctr" rtl="0">
              <a:buNone/>
            </a:pPr>
            <a:r>
              <a:rPr lang="en-US" sz="3600" dirty="0" smtClean="0">
                <a:latin typeface="Times New Roman" panose="02020603050405020304" pitchFamily="18" charset="0"/>
                <a:cs typeface="Times New Roman" panose="02020603050405020304" pitchFamily="18" charset="0"/>
              </a:rPr>
              <a:t> </a:t>
            </a:r>
            <a:endParaRPr lang="ar-SA"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9294"/>
            <a:ext cx="8856984" cy="6218018"/>
          </a:xfrm>
        </p:spPr>
        <p:txBody>
          <a:bodyPr>
            <a:noAutofit/>
          </a:bodyPr>
          <a:lstStyle/>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Discussion of study hypotheses</a:t>
            </a:r>
          </a:p>
          <a:p>
            <a:pPr marL="0" indent="0" algn="just" rtl="0">
              <a:buNone/>
            </a:pPr>
            <a:r>
              <a:rPr lang="en-US" sz="2800" dirty="0" smtClean="0">
                <a:latin typeface="Times New Roman" panose="02020603050405020304" pitchFamily="18" charset="0"/>
                <a:cs typeface="Times New Roman" panose="02020603050405020304" pitchFamily="18" charset="0"/>
              </a:rPr>
              <a:t>Nurses need to have a basic understanding of hypothesis testing prior to reading an article that contains a hypothesis. If the null hypothesis is rejected, support is provided for the research hypothesis. An important aspect of the findings of a study is the discussion of the hypothesis testing results. Results fall into one of three categories:</a:t>
            </a:r>
          </a:p>
          <a:p>
            <a:pPr marL="0" indent="0" algn="just" rtl="0">
              <a:buNone/>
            </a:pPr>
            <a:r>
              <a:rPr lang="en-US" sz="2800" dirty="0" smtClean="0">
                <a:latin typeface="Times New Roman" panose="02020603050405020304" pitchFamily="18" charset="0"/>
                <a:cs typeface="Times New Roman" panose="02020603050405020304" pitchFamily="18" charset="0"/>
              </a:rPr>
              <a:t>(a) the null hypothesis is not rejected, and, therefore, the research hypothesis is not supported; (b) the null hypothesis is rejected, and the research hypothesis is supported; and (c) the null hypothesis is rejected, and the results are in the opposite direction from the prediction of the research hypothesis.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1983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264696"/>
          </a:xfrm>
        </p:spPr>
        <p:txBody>
          <a:bodyPr>
            <a:noAutofit/>
          </a:bodyPr>
          <a:lstStyle/>
          <a:p>
            <a:pPr algn="just" rtl="0">
              <a:buNone/>
            </a:pPr>
            <a:r>
              <a:rPr lang="en-US" dirty="0" smtClean="0">
                <a:latin typeface="Times New Roman" panose="02020603050405020304" pitchFamily="18" charset="0"/>
                <a:cs typeface="Times New Roman" panose="02020603050405020304" pitchFamily="18" charset="0"/>
              </a:rPr>
              <a:t>  When </a:t>
            </a:r>
            <a:r>
              <a:rPr lang="en-US" dirty="0">
                <a:latin typeface="Times New Roman" panose="02020603050405020304" pitchFamily="18" charset="0"/>
                <a:cs typeface="Times New Roman" panose="02020603050405020304" pitchFamily="18" charset="0"/>
              </a:rPr>
              <a:t>the null hypothesis is not rejected, </a:t>
            </a:r>
            <a:r>
              <a:rPr lang="en-US" dirty="0" smtClean="0">
                <a:latin typeface="Times New Roman" panose="02020603050405020304" pitchFamily="18" charset="0"/>
                <a:cs typeface="Times New Roman" panose="02020603050405020304" pitchFamily="18" charset="0"/>
              </a:rPr>
              <a:t>the researcher </a:t>
            </a:r>
            <a:r>
              <a:rPr lang="en-US" dirty="0">
                <a:latin typeface="Times New Roman" panose="02020603050405020304" pitchFamily="18" charset="0"/>
                <a:cs typeface="Times New Roman" panose="02020603050405020304" pitchFamily="18" charset="0"/>
              </a:rPr>
              <a:t>may become discouraged and start trying to determine’ what went wrong’.</a:t>
            </a:r>
          </a:p>
          <a:p>
            <a:pPr algn="just" rtl="0">
              <a:buNone/>
            </a:pPr>
            <a:r>
              <a:rPr lang="en-US" dirty="0" smtClean="0">
                <a:latin typeface="Times New Roman" panose="02020603050405020304" pitchFamily="18" charset="0"/>
                <a:cs typeface="Times New Roman" panose="02020603050405020304" pitchFamily="18" charset="0"/>
              </a:rPr>
              <a:t>         Beginning researchers are particularly prone to start picking apart their studies when the null hypothesis is not rejected.</a:t>
            </a:r>
          </a:p>
          <a:p>
            <a:pPr algn="just" rtl="0">
              <a:buNone/>
            </a:pPr>
            <a:r>
              <a:rPr lang="en-US" dirty="0" smtClean="0">
                <a:latin typeface="Times New Roman" panose="02020603050405020304" pitchFamily="18" charset="0"/>
                <a:cs typeface="Times New Roman" panose="02020603050405020304" pitchFamily="18" charset="0"/>
              </a:rPr>
              <a:t>  They discuss the small sample size and the in adequate instrument and all the other limitations that can be identified. </a:t>
            </a:r>
          </a:p>
          <a:p>
            <a:pPr algn="just" rtl="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endParaRPr lang="ar-S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129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616624"/>
          </a:xfrm>
        </p:spPr>
        <p:txBody>
          <a:bodyPr>
            <a:noAutofit/>
          </a:bodyPr>
          <a:lstStyle/>
          <a:p>
            <a:pPr algn="just" rtl="0">
              <a:buNone/>
            </a:pPr>
            <a:r>
              <a:rPr lang="en-US" dirty="0" smtClean="0">
                <a:latin typeface="Times New Roman" panose="02020603050405020304" pitchFamily="18" charset="0"/>
                <a:cs typeface="Times New Roman" panose="02020603050405020304" pitchFamily="18" charset="0"/>
              </a:rPr>
              <a:t>    It </a:t>
            </a:r>
            <a:r>
              <a:rPr lang="en-US" dirty="0">
                <a:latin typeface="Times New Roman" panose="02020603050405020304" pitchFamily="18" charset="0"/>
                <a:cs typeface="Times New Roman" panose="02020603050405020304" pitchFamily="18" charset="0"/>
              </a:rPr>
              <a:t>is not uncommon for a graduate students who is writing a thesis to become upset after discovering non significant study results</a:t>
            </a:r>
            <a:endParaRPr lang="ar-SA" dirty="0">
              <a:latin typeface="Times New Roman" panose="02020603050405020304" pitchFamily="18" charset="0"/>
              <a:cs typeface="Times New Roman" panose="02020603050405020304" pitchFamily="18" charset="0"/>
            </a:endParaRPr>
          </a:p>
          <a:p>
            <a:pPr algn="just" rtl="0">
              <a:buNone/>
            </a:pPr>
            <a:r>
              <a:rPr lang="en-US" dirty="0" smtClean="0">
                <a:latin typeface="Times New Roman" panose="02020603050405020304" pitchFamily="18" charset="0"/>
                <a:cs typeface="Times New Roman" panose="02020603050405020304" pitchFamily="18" charset="0"/>
              </a:rPr>
              <a:t>        The student may put all material away and never complete  the writing the of thesis.</a:t>
            </a:r>
          </a:p>
          <a:p>
            <a:pPr algn="just" rtl="0">
              <a:buNone/>
            </a:pPr>
            <a:r>
              <a:rPr lang="en-US" dirty="0" smtClean="0">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Researchers must be objective when considering negative results( those not in agreement with prediction). </a:t>
            </a:r>
          </a:p>
          <a:p>
            <a:pPr algn="just" rtl="0">
              <a:buNone/>
            </a:pPr>
            <a:r>
              <a:rPr lang="en-US" dirty="0">
                <a:solidFill>
                  <a:srgbClr val="FF000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   Negative results may be as important as positive results. They just are not  as exciting for the researcher.</a:t>
            </a:r>
            <a:endParaRPr lang="ar-SA" dirty="0" smtClean="0">
              <a:solidFill>
                <a:srgbClr val="FF0000"/>
              </a:solidFill>
              <a:latin typeface="Times New Roman" panose="02020603050405020304" pitchFamily="18" charset="0"/>
              <a:cs typeface="Times New Roman" panose="02020603050405020304" pitchFamily="18" charset="0"/>
            </a:endParaRPr>
          </a:p>
          <a:p>
            <a:pPr algn="just"/>
            <a:endParaRPr lang="ar-S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470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620688"/>
            <a:ext cx="8280920" cy="5328592"/>
          </a:xfrm>
        </p:spPr>
        <p:txBody>
          <a:bodyPr>
            <a:noAutofit/>
          </a:bodyPr>
          <a:lstStyle/>
          <a:p>
            <a:pPr algn="just" rtl="0">
              <a:buNone/>
            </a:pPr>
            <a:r>
              <a:rPr lang="en-US" dirty="0" smtClean="0">
                <a:latin typeface="Times New Roman" panose="02020603050405020304" pitchFamily="18" charset="0"/>
                <a:cs typeface="Times New Roman" panose="02020603050405020304" pitchFamily="18" charset="0"/>
              </a:rPr>
              <a:t>         Some researchers think the only studies that are published are those in which the findings are in agreement with the study predictions. Many of the published research studies do report positive findings. However , a recent review of the research journals revealed that studies are being published in which non significant results were found.</a:t>
            </a:r>
          </a:p>
          <a:p>
            <a:pPr algn="just" rtl="0">
              <a:buNone/>
            </a:pPr>
            <a:endParaRPr lang="ar-S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0311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5544616"/>
          </a:xfrm>
        </p:spPr>
        <p:txBody>
          <a:bodyPr>
            <a:noAutofit/>
          </a:bodyPr>
          <a:lstStyle/>
          <a:p>
            <a:pPr algn="just" rtl="0">
              <a:buNone/>
            </a:pPr>
            <a:r>
              <a:rPr lang="en-US" dirty="0" smtClean="0"/>
              <a:t>    These types of results are not supportive of the study’s theoretical framework. These results may also lacking agreement  with previous research  results</a:t>
            </a:r>
          </a:p>
          <a:p>
            <a:pPr algn="just" rtl="0">
              <a:buNone/>
            </a:pPr>
            <a:r>
              <a:rPr lang="en-US" dirty="0" smtClean="0"/>
              <a:t>         </a:t>
            </a:r>
            <a:r>
              <a:rPr lang="en-US" dirty="0" smtClean="0">
                <a:solidFill>
                  <a:srgbClr val="FF0000"/>
                </a:solidFill>
              </a:rPr>
              <a:t>The best thing that can be done is to try to make some sense out of the findings and give some explanation for the results. Recommendations may then be made for further research based on the explanations</a:t>
            </a:r>
            <a:r>
              <a:rPr lang="en-US" dirty="0" smtClean="0"/>
              <a:t>.</a:t>
            </a:r>
            <a:endParaRPr lang="ar-SA" dirty="0" smtClean="0"/>
          </a:p>
          <a:p>
            <a:pPr algn="just" rtl="0">
              <a:buNone/>
            </a:pPr>
            <a:endParaRPr lang="ar-SA" dirty="0"/>
          </a:p>
        </p:txBody>
      </p:sp>
    </p:spTree>
    <p:extLst>
      <p:ext uri="{BB962C8B-B14F-4D97-AF65-F5344CB8AC3E}">
        <p14:creationId xmlns:p14="http://schemas.microsoft.com/office/powerpoint/2010/main" val="207386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229600" cy="4525963"/>
          </a:xfrm>
        </p:spPr>
        <p:txBody>
          <a:bodyPr>
            <a:noAutofit/>
          </a:bodyPr>
          <a:lstStyle/>
          <a:p>
            <a:pPr marL="0" indent="0" algn="just" rtl="0">
              <a:buNone/>
            </a:pPr>
            <a:r>
              <a:rPr lang="en-US" b="1" dirty="0" smtClean="0">
                <a:solidFill>
                  <a:srgbClr val="FF0000"/>
                </a:solidFill>
                <a:latin typeface="Times New Roman" panose="02020603050405020304" pitchFamily="18" charset="0"/>
                <a:cs typeface="Times New Roman" panose="02020603050405020304" pitchFamily="18" charset="0"/>
              </a:rPr>
              <a:t>Statistical </a:t>
            </a:r>
            <a:r>
              <a:rPr lang="en-US" b="1" dirty="0">
                <a:solidFill>
                  <a:srgbClr val="FF0000"/>
                </a:solidFill>
                <a:latin typeface="Times New Roman" panose="02020603050405020304" pitchFamily="18" charset="0"/>
                <a:cs typeface="Times New Roman" panose="02020603050405020304" pitchFamily="18" charset="0"/>
              </a:rPr>
              <a:t>and clinical signiﬁcance</a:t>
            </a:r>
            <a:endParaRPr lang="en-US" b="1"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sz="2800" dirty="0">
                <a:latin typeface="Times New Roman" panose="02020603050405020304" pitchFamily="18" charset="0"/>
                <a:cs typeface="Times New Roman" panose="02020603050405020304" pitchFamily="18" charset="0"/>
              </a:rPr>
              <a:t>It is important to distinguish between statistical and clinical significance. Statistical significance means that the null hypothesis has been rejected and the study findings are probably not related to chance</a:t>
            </a:r>
            <a:r>
              <a:rPr lang="en-US" sz="2800" dirty="0" smtClean="0">
                <a:latin typeface="Times New Roman" panose="02020603050405020304" pitchFamily="18" charset="0"/>
                <a:cs typeface="Times New Roman" panose="02020603050405020304" pitchFamily="18" charset="0"/>
              </a:rPr>
              <a:t>.</a:t>
            </a:r>
          </a:p>
          <a:p>
            <a:pPr marL="0" indent="0" algn="just" rtl="0">
              <a:buNone/>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Clinical significance means that the findings may be useful in the clinical setting. </a:t>
            </a:r>
          </a:p>
        </p:txBody>
      </p:sp>
    </p:spTree>
    <p:extLst>
      <p:ext uri="{BB962C8B-B14F-4D97-AF65-F5344CB8AC3E}">
        <p14:creationId xmlns:p14="http://schemas.microsoft.com/office/powerpoint/2010/main" val="1073065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8229600" cy="5832648"/>
          </a:xfrm>
        </p:spPr>
        <p:txBody>
          <a:bodyPr>
            <a:noAutofit/>
          </a:bodyPr>
          <a:lstStyle/>
          <a:p>
            <a:pPr marL="0" indent="0" algn="just" rtl="0">
              <a:buNone/>
            </a:pPr>
            <a:r>
              <a:rPr lang="en-US" dirty="0" smtClean="0">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Conclusions </a:t>
            </a:r>
          </a:p>
          <a:p>
            <a:pPr marL="0" indent="0" algn="just" rtl="0">
              <a:buNone/>
            </a:pPr>
            <a:r>
              <a:rPr lang="en-US" dirty="0" smtClean="0">
                <a:latin typeface="Times New Roman" panose="02020603050405020304" pitchFamily="18" charset="0"/>
                <a:cs typeface="Times New Roman" panose="02020603050405020304" pitchFamily="18" charset="0"/>
              </a:rPr>
              <a:t>   The study conclusions are the researcher’s attempt to show what knowledge has been gained by the study and are also an attempt to generalized the finding. </a:t>
            </a:r>
          </a:p>
          <a:p>
            <a:pPr marL="0" indent="0" algn="just" rtl="0">
              <a:buNone/>
            </a:pPr>
            <a:r>
              <a:rPr lang="en-US" dirty="0" smtClean="0">
                <a:latin typeface="Times New Roman" panose="02020603050405020304" pitchFamily="18" charset="0"/>
                <a:cs typeface="Times New Roman" panose="02020603050405020304" pitchFamily="18" charset="0"/>
              </a:rPr>
              <a:t>   Conclusions take into considerations the study problem, purpose , hypothesis, and theoretical frame work. </a:t>
            </a:r>
          </a:p>
          <a:p>
            <a:pPr marL="0" indent="0" algn="just" rtl="0">
              <a:buNone/>
            </a:pPr>
            <a:r>
              <a:rPr lang="en-US" dirty="0" smtClean="0">
                <a:latin typeface="Times New Roman" panose="02020603050405020304" pitchFamily="18" charset="0"/>
                <a:cs typeface="Times New Roman" panose="02020603050405020304" pitchFamily="18" charset="0"/>
              </a:rPr>
              <a:t>The population, sample , and sampling methods must be considered when trying to generalize the study results.</a:t>
            </a:r>
            <a:endParaRPr lang="ar-S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54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640960" cy="6264696"/>
          </a:xfrm>
        </p:spPr>
        <p:txBody>
          <a:bodyPr>
            <a:noAutofit/>
          </a:bodyPr>
          <a:lstStyle/>
          <a:p>
            <a:pPr algn="just" rtl="0"/>
            <a:r>
              <a:rPr lang="en-US" sz="2800" b="1" dirty="0" smtClean="0">
                <a:latin typeface="Times New Roman" panose="02020603050405020304" pitchFamily="18" charset="0"/>
                <a:cs typeface="Times New Roman" panose="02020603050405020304" pitchFamily="18" charset="0"/>
              </a:rPr>
              <a:t> Implications  (indirect suggestions)of the Results</a:t>
            </a:r>
          </a:p>
          <a:p>
            <a:pPr algn="just" rtl="0">
              <a:buNone/>
            </a:pP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implication of  a study contain the ‘</a:t>
            </a:r>
            <a:r>
              <a:rPr lang="en-US" sz="2800" dirty="0" err="1" smtClean="0">
                <a:latin typeface="Times New Roman" panose="02020603050405020304" pitchFamily="18" charset="0"/>
                <a:cs typeface="Times New Roman" panose="02020603050405020304" pitchFamily="18" charset="0"/>
              </a:rPr>
              <a:t>shoulds</a:t>
            </a:r>
            <a:r>
              <a:rPr lang="en-US" sz="2800" dirty="0" smtClean="0">
                <a:latin typeface="Times New Roman" panose="02020603050405020304" pitchFamily="18" charset="0"/>
                <a:cs typeface="Times New Roman" panose="02020603050405020304" pitchFamily="18" charset="0"/>
              </a:rPr>
              <a:t> ’ that  results from the study. ‘Nurse educator should…..or ‘nurse clinicians should……’ are types of statements found in the implications section of research report. Based on the conclusions of the study, what change, if any , should be considered.</a:t>
            </a:r>
          </a:p>
          <a:p>
            <a:pPr algn="just" rtl="0">
              <a:buNone/>
            </a:pPr>
            <a:endParaRPr lang="en-US" sz="2800" dirty="0" smtClean="0">
              <a:latin typeface="Times New Roman" panose="02020603050405020304" pitchFamily="18" charset="0"/>
              <a:cs typeface="Times New Roman" panose="02020603050405020304" pitchFamily="18" charset="0"/>
            </a:endParaRPr>
          </a:p>
          <a:p>
            <a:pPr algn="just" rtl="0">
              <a:buNone/>
            </a:pPr>
            <a:r>
              <a:rPr lang="en-US" sz="2800" dirty="0" smtClean="0">
                <a:latin typeface="Times New Roman" panose="02020603050405020304" pitchFamily="18" charset="0"/>
                <a:cs typeface="Times New Roman" panose="02020603050405020304" pitchFamily="18" charset="0"/>
              </a:rPr>
              <a:t>   Study implication might be that no change is needed or that more research is called to further verify the study results , or that changes need to be made based on the study conclusions. For every conclusion of a study there should be at least one implication. </a:t>
            </a:r>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429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764704"/>
            <a:ext cx="8229600" cy="4525963"/>
          </a:xfrm>
        </p:spPr>
        <p:txBody>
          <a:bodyPr>
            <a:normAutofit fontScale="92500" lnSpcReduction="20000"/>
          </a:bodyPr>
          <a:lstStyle/>
          <a:p>
            <a:pPr algn="just" rtl="0">
              <a:buNone/>
            </a:pPr>
            <a:r>
              <a:rPr lang="en-US" dirty="0" smtClean="0">
                <a:latin typeface="Times New Roman" panose="02020603050405020304" pitchFamily="18" charset="0"/>
                <a:cs typeface="Times New Roman" panose="02020603050405020304" pitchFamily="18" charset="0"/>
              </a:rPr>
              <a:t>    Consider this conclusion : ’guided relaxation is an effective means of controlling anxiety in patient about to undergo a </a:t>
            </a:r>
            <a:r>
              <a:rPr lang="en-US" dirty="0" err="1" smtClean="0">
                <a:latin typeface="Times New Roman" panose="02020603050405020304" pitchFamily="18" charset="0"/>
                <a:cs typeface="Times New Roman" panose="02020603050405020304" pitchFamily="18" charset="0"/>
              </a:rPr>
              <a:t>proctoscopic</a:t>
            </a:r>
            <a:r>
              <a:rPr lang="en-US" dirty="0" smtClean="0">
                <a:latin typeface="Times New Roman" panose="02020603050405020304" pitchFamily="18" charset="0"/>
                <a:cs typeface="Times New Roman" panose="02020603050405020304" pitchFamily="18" charset="0"/>
              </a:rPr>
              <a:t> examination’. </a:t>
            </a:r>
          </a:p>
          <a:p>
            <a:pPr algn="just" rtl="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An implication of the conclusion might be ‘ nurses </a:t>
            </a:r>
            <a:r>
              <a:rPr lang="en-US" dirty="0" smtClean="0">
                <a:solidFill>
                  <a:srgbClr val="FF0000"/>
                </a:solidFill>
                <a:latin typeface="Times New Roman" panose="02020603050405020304" pitchFamily="18" charset="0"/>
                <a:cs typeface="Times New Roman" panose="02020603050405020304" pitchFamily="18" charset="0"/>
              </a:rPr>
              <a:t>should consider </a:t>
            </a:r>
            <a:r>
              <a:rPr lang="en-US" dirty="0" smtClean="0">
                <a:latin typeface="Times New Roman" panose="02020603050405020304" pitchFamily="18" charset="0"/>
                <a:cs typeface="Times New Roman" panose="02020603050405020304" pitchFamily="18" charset="0"/>
              </a:rPr>
              <a:t>using guided relaxation techniques with patients about to undergo a </a:t>
            </a:r>
            <a:r>
              <a:rPr lang="en-US" dirty="0" err="1" smtClean="0">
                <a:latin typeface="Times New Roman" panose="02020603050405020304" pitchFamily="18" charset="0"/>
                <a:cs typeface="Times New Roman" panose="02020603050405020304" pitchFamily="18" charset="0"/>
              </a:rPr>
              <a:t>proctoscopic</a:t>
            </a:r>
            <a:r>
              <a:rPr lang="en-US" dirty="0" smtClean="0">
                <a:latin typeface="Times New Roman" panose="02020603050405020304" pitchFamily="18" charset="0"/>
                <a:cs typeface="Times New Roman" panose="02020603050405020304" pitchFamily="18" charset="0"/>
              </a:rPr>
              <a:t> examination. </a:t>
            </a:r>
          </a:p>
          <a:p>
            <a:pPr algn="just" rtl="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Another implication might be that nurse educators </a:t>
            </a:r>
            <a:r>
              <a:rPr lang="en-US" dirty="0" smtClean="0">
                <a:solidFill>
                  <a:srgbClr val="FF0000"/>
                </a:solidFill>
                <a:latin typeface="Times New Roman" panose="02020603050405020304" pitchFamily="18" charset="0"/>
                <a:cs typeface="Times New Roman" panose="02020603050405020304" pitchFamily="18" charset="0"/>
              </a:rPr>
              <a:t>should teach </a:t>
            </a:r>
            <a:r>
              <a:rPr lang="en-US" dirty="0" smtClean="0">
                <a:latin typeface="Times New Roman" panose="02020603050405020304" pitchFamily="18" charset="0"/>
                <a:cs typeface="Times New Roman" panose="02020603050405020304" pitchFamily="18" charset="0"/>
              </a:rPr>
              <a:t>nursing students about the usefulness of guided relaxation techniques in their nursing practice.</a:t>
            </a:r>
            <a:endParaRPr lang="ar-S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755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Recommendations</a:t>
            </a:r>
          </a:p>
          <a:p>
            <a:pPr marL="0" indent="0" algn="just" rtl="0">
              <a:buNone/>
            </a:pPr>
            <a:r>
              <a:rPr lang="en-US" dirty="0" smtClean="0">
                <a:latin typeface="Times New Roman" panose="02020603050405020304" pitchFamily="18" charset="0"/>
                <a:cs typeface="Times New Roman" panose="02020603050405020304" pitchFamily="18" charset="0"/>
              </a:rPr>
              <a:t>The last section of every research report should contain recommendations for further research. Both quantitative and qualitative researchers should make recommendations for future research, based on their studies</a:t>
            </a:r>
            <a:endParaRPr lang="en-US" dirty="0"/>
          </a:p>
        </p:txBody>
      </p:sp>
    </p:spTree>
    <p:extLst>
      <p:ext uri="{BB962C8B-B14F-4D97-AF65-F5344CB8AC3E}">
        <p14:creationId xmlns:p14="http://schemas.microsoft.com/office/powerpoint/2010/main" val="3454283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a:latin typeface="Times New Roman" panose="02020603050405020304" pitchFamily="18" charset="0"/>
                <a:cs typeface="Times New Roman" panose="02020603050405020304" pitchFamily="18" charset="0"/>
              </a:rPr>
              <a:t>Each research report should contain the ﬁndings, discussion of ﬁndings, conclusions, implications, and recommendations for future research. These elements of a research report may be found under various types of headings</a:t>
            </a:r>
          </a:p>
        </p:txBody>
      </p:sp>
    </p:spTree>
    <p:extLst>
      <p:ext uri="{BB962C8B-B14F-4D97-AF65-F5344CB8AC3E}">
        <p14:creationId xmlns:p14="http://schemas.microsoft.com/office/powerpoint/2010/main" val="1293353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0">
              <a:buNone/>
            </a:pPr>
            <a:r>
              <a:rPr lang="en-US" dirty="0" smtClean="0">
                <a:latin typeface="Times New Roman" panose="02020603050405020304" pitchFamily="18" charset="0"/>
                <a:cs typeface="Times New Roman" panose="02020603050405020304" pitchFamily="18" charset="0"/>
              </a:rPr>
              <a:t>Recommendations </a:t>
            </a:r>
            <a:r>
              <a:rPr lang="en-US" dirty="0">
                <a:latin typeface="Times New Roman" panose="02020603050405020304" pitchFamily="18" charset="0"/>
                <a:cs typeface="Times New Roman" panose="02020603050405020304" pitchFamily="18" charset="0"/>
              </a:rPr>
              <a:t>for further research should be contained in each research report. </a:t>
            </a:r>
          </a:p>
          <a:p>
            <a:pPr marL="0" indent="0" algn="just" rtl="0">
              <a:buNone/>
            </a:pPr>
            <a:r>
              <a:rPr lang="en-US" dirty="0">
                <a:latin typeface="Times New Roman" panose="02020603050405020304" pitchFamily="18" charset="0"/>
                <a:cs typeface="Times New Roman" panose="02020603050405020304" pitchFamily="18" charset="0"/>
              </a:rPr>
              <a:t>This section of the report should propose replication of the study or a new study in which the present study limitations are considered.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researcher might also suggest some extensions to the present study. </a:t>
            </a:r>
          </a:p>
          <a:p>
            <a:endParaRPr lang="en-US" dirty="0"/>
          </a:p>
        </p:txBody>
      </p:sp>
    </p:spTree>
    <p:extLst>
      <p:ext uri="{BB962C8B-B14F-4D97-AF65-F5344CB8AC3E}">
        <p14:creationId xmlns:p14="http://schemas.microsoft.com/office/powerpoint/2010/main" val="3042407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229600" cy="4525963"/>
          </a:xfrm>
        </p:spPr>
        <p:txBody>
          <a:bodyPr>
            <a:noAutofit/>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ETHICAL ISSUES IN PRESENTING RESEARCH FINDINGS</a:t>
            </a:r>
          </a:p>
          <a:p>
            <a:pPr marL="0" indent="0" algn="just" rtl="0">
              <a:buNone/>
            </a:pP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presenting research results, the rights of subjects must be protected. Names of subjects should never be reported, and, generally, only group data are presented. The researcher has the responsibility to ensure that no subjects can be identiﬁed. </a:t>
            </a: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data are collected in an agency, the name of this agency should never be mentioned, unless permission has been obtained.</a:t>
            </a: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340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2"/>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400">
                <a:latin typeface="Calibri" pitchFamily="34" charset="0"/>
              </a:rPr>
              <a:t>elmor@hotmail.com</a:t>
            </a:r>
          </a:p>
        </p:txBody>
      </p:sp>
      <p:sp>
        <p:nvSpPr>
          <p:cNvPr id="43011" name="Slide Number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fld id="{9DD33F57-772B-4D02-BA63-7A3F2F4BC46E}" type="slidenum">
              <a:rPr lang="ar-SA" sz="1400">
                <a:latin typeface="Calibri" pitchFamily="34" charset="0"/>
              </a:rPr>
              <a:pPr/>
              <a:t>22</a:t>
            </a:fld>
            <a:endParaRPr lang="en-US" sz="1400">
              <a:latin typeface="Calibri" pitchFamily="34" charset="0"/>
            </a:endParaRPr>
          </a:p>
        </p:txBody>
      </p:sp>
      <p:pic>
        <p:nvPicPr>
          <p:cNvPr id="43012" name="Picture 2" descr="k89"/>
          <p:cNvPicPr>
            <a:picLocks noGrp="1" noChangeAspect="1" noChangeArrowheads="1"/>
          </p:cNvPicPr>
          <p:nvPr>
            <p:ph sz="half" idx="4294967295"/>
          </p:nvPr>
        </p:nvPicPr>
        <p:blipFill>
          <a:blip r:embed="rId3">
            <a:lum contrast="18000"/>
          </a:blip>
          <a:srcRect b="7777"/>
          <a:stretch>
            <a:fillRect/>
          </a:stretch>
        </p:blipFill>
        <p:spPr>
          <a:xfrm>
            <a:off x="0" y="-26988"/>
            <a:ext cx="9396413" cy="6884988"/>
          </a:xfrm>
          <a:noFill/>
        </p:spPr>
      </p:pic>
      <p:pic>
        <p:nvPicPr>
          <p:cNvPr id="43013" name="Picture 4" descr="Thank you04"/>
          <p:cNvPicPr>
            <a:picLocks noGrp="1" noChangeAspect="1" noChangeArrowheads="1" noCrop="1"/>
          </p:cNvPicPr>
          <p:nvPr>
            <p:ph sz="half" idx="4294967295"/>
          </p:nvPr>
        </p:nvPicPr>
        <p:blipFill>
          <a:blip r:embed="rId4"/>
          <a:srcRect/>
          <a:stretch>
            <a:fillRect/>
          </a:stretch>
        </p:blipFill>
        <p:spPr>
          <a:xfrm>
            <a:off x="395288" y="333375"/>
            <a:ext cx="5400675" cy="2165350"/>
          </a:xfrm>
          <a:noFill/>
        </p:spPr>
      </p:pic>
    </p:spTree>
    <p:extLst>
      <p:ext uri="{BB962C8B-B14F-4D97-AF65-F5344CB8AC3E}">
        <p14:creationId xmlns:p14="http://schemas.microsoft.com/office/powerpoint/2010/main" val="1967497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8229600" cy="4525963"/>
          </a:xfrm>
        </p:spPr>
        <p:txBody>
          <a:bodyPr>
            <a:normAutofit fontScale="92500" lnSpcReduction="20000"/>
          </a:bodyPr>
          <a:lstStyle/>
          <a:p>
            <a:pPr algn="just" rtl="0">
              <a:buFont typeface="Wingdings" pitchFamily="2" charset="2"/>
              <a:buChar char="Ø"/>
            </a:pPr>
            <a:r>
              <a:rPr lang="en-US" dirty="0">
                <a:latin typeface="Times New Roman" panose="02020603050405020304" pitchFamily="18" charset="0"/>
                <a:cs typeface="Times New Roman" panose="02020603050405020304" pitchFamily="18" charset="0"/>
              </a:rPr>
              <a:t>The ﬁndings of a study are the presentation of the results in the form of empirical data. </a:t>
            </a:r>
            <a:endParaRPr lang="en-US" dirty="0" smtClean="0">
              <a:latin typeface="Times New Roman" panose="02020603050405020304" pitchFamily="18" charset="0"/>
              <a:cs typeface="Times New Roman" panose="02020603050405020304" pitchFamily="18" charset="0"/>
            </a:endParaRPr>
          </a:p>
          <a:p>
            <a:pPr algn="just" rtl="0">
              <a:buFont typeface="Wingdings" pitchFamily="2" charset="2"/>
              <a:buChar char="Ø"/>
            </a:pPr>
            <a:r>
              <a:rPr lang="en-US" dirty="0" smtClean="0">
                <a:latin typeface="Times New Roman" panose="02020603050405020304" pitchFamily="18" charset="0"/>
                <a:cs typeface="Times New Roman" panose="02020603050405020304" pitchFamily="18" charset="0"/>
              </a:rPr>
              <a:t>Methods </a:t>
            </a:r>
            <a:r>
              <a:rPr lang="en-US" dirty="0">
                <a:latin typeface="Times New Roman" panose="02020603050405020304" pitchFamily="18" charset="0"/>
                <a:cs typeface="Times New Roman" panose="02020603050405020304" pitchFamily="18" charset="0"/>
              </a:rPr>
              <a:t>of presenting ﬁndings include narrative presentations, tables, and ﬁgures. </a:t>
            </a:r>
            <a:endParaRPr lang="en-US" dirty="0" smtClean="0">
              <a:latin typeface="Times New Roman" panose="02020603050405020304" pitchFamily="18" charset="0"/>
              <a:cs typeface="Times New Roman" panose="02020603050405020304" pitchFamily="18" charset="0"/>
            </a:endParaRPr>
          </a:p>
          <a:p>
            <a:pPr algn="just" rtl="0">
              <a:buFont typeface="Wingdings"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ﬁndings of a study should be clearly and </a:t>
            </a:r>
            <a:r>
              <a:rPr lang="en-US" dirty="0" smtClean="0">
                <a:latin typeface="Times New Roman" panose="02020603050405020304" pitchFamily="18" charset="0"/>
                <a:cs typeface="Times New Roman" panose="02020603050405020304" pitchFamily="18" charset="0"/>
              </a:rPr>
              <a:t>briefly  </a:t>
            </a:r>
            <a:r>
              <a:rPr lang="en-US" dirty="0">
                <a:latin typeface="Times New Roman" panose="02020603050405020304" pitchFamily="18" charset="0"/>
                <a:cs typeface="Times New Roman" panose="02020603050405020304" pitchFamily="18" charset="0"/>
              </a:rPr>
              <a:t>presented in the narrative text of the study report. </a:t>
            </a:r>
            <a:endParaRPr lang="en-US" dirty="0" smtClean="0">
              <a:latin typeface="Times New Roman" panose="02020603050405020304" pitchFamily="18" charset="0"/>
              <a:cs typeface="Times New Roman" panose="02020603050405020304" pitchFamily="18" charset="0"/>
            </a:endParaRPr>
          </a:p>
          <a:p>
            <a:pPr algn="just" rtl="0">
              <a:buFont typeface="Wingdings"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results of hypothesis testing should contain the statistical test used, the test results, the degrees of freedom, and the obtained probability level.</a:t>
            </a:r>
          </a:p>
        </p:txBody>
      </p:sp>
    </p:spTree>
    <p:extLst>
      <p:ext uri="{BB962C8B-B14F-4D97-AF65-F5344CB8AC3E}">
        <p14:creationId xmlns:p14="http://schemas.microsoft.com/office/powerpoint/2010/main" val="1784265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4525963"/>
          </a:xfrm>
        </p:spPr>
        <p:txBody>
          <a:bodyPr>
            <a:normAutofit fontScale="92500" lnSpcReduction="20000"/>
          </a:bodyPr>
          <a:lstStyle/>
          <a:p>
            <a:pPr algn="just" rtl="0">
              <a:buFont typeface="Wingdings" pitchFamily="2" charset="2"/>
              <a:buChar char="Ø"/>
            </a:pPr>
            <a:r>
              <a:rPr lang="en-US" dirty="0">
                <a:latin typeface="Times New Roman" panose="02020603050405020304" pitchFamily="18" charset="0"/>
                <a:cs typeface="Times New Roman" panose="02020603050405020304" pitchFamily="18" charset="0"/>
              </a:rPr>
              <a:t>Tables are a means of organizing data to make study ﬁndings more easily understood and interpreted. </a:t>
            </a:r>
            <a:endParaRPr lang="en-US" dirty="0">
              <a:latin typeface="Times New Roman" panose="02020603050405020304" pitchFamily="18" charset="0"/>
              <a:cs typeface="Times New Roman" panose="02020603050405020304" pitchFamily="18" charset="0"/>
            </a:endParaRPr>
          </a:p>
          <a:p>
            <a:pPr algn="just" rtl="0">
              <a:buFont typeface="Wingdings" pitchFamily="2" charset="2"/>
              <a:buChar char="Ø"/>
            </a:pPr>
            <a:r>
              <a:rPr lang="en-US" dirty="0" smtClean="0">
                <a:latin typeface="Times New Roman" panose="02020603050405020304" pitchFamily="18" charset="0"/>
                <a:cs typeface="Times New Roman" panose="02020603050405020304" pitchFamily="18" charset="0"/>
              </a:rPr>
              <a:t>Tables </a:t>
            </a:r>
            <a:r>
              <a:rPr lang="en-US" dirty="0">
                <a:latin typeface="Times New Roman" panose="02020603050405020304" pitchFamily="18" charset="0"/>
                <a:cs typeface="Times New Roman" panose="02020603050405020304" pitchFamily="18" charset="0"/>
              </a:rPr>
              <a:t>should never appear in a report unless they have been discussed in the text and should appear as soon as possible after they have been referred to. </a:t>
            </a:r>
            <a:endParaRPr lang="en-US" dirty="0" smtClean="0">
              <a:latin typeface="Times New Roman" panose="02020603050405020304" pitchFamily="18" charset="0"/>
              <a:cs typeface="Times New Roman" panose="02020603050405020304" pitchFamily="18" charset="0"/>
            </a:endParaRPr>
          </a:p>
          <a:p>
            <a:pPr algn="just" rtl="0">
              <a:buFont typeface="Wingdings"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vertical entries in a table are the columns; the horizontal entries are called rows. </a:t>
            </a:r>
            <a:endParaRPr lang="en-US" dirty="0" smtClean="0">
              <a:latin typeface="Times New Roman" panose="02020603050405020304" pitchFamily="18" charset="0"/>
              <a:cs typeface="Times New Roman" panose="02020603050405020304" pitchFamily="18" charset="0"/>
            </a:endParaRPr>
          </a:p>
          <a:p>
            <a:pPr algn="just" rtl="0">
              <a:buFont typeface="Wingdings" pitchFamily="2" charset="2"/>
              <a:buChar char="Ø"/>
            </a:pPr>
            <a:r>
              <a:rPr lang="en-US" dirty="0" smtClean="0">
                <a:latin typeface="Times New Roman" panose="02020603050405020304" pitchFamily="18" charset="0"/>
                <a:cs typeface="Times New Roman" panose="02020603050405020304" pitchFamily="18" charset="0"/>
              </a:rPr>
              <a:t>Cells </a:t>
            </a:r>
            <a:r>
              <a:rPr lang="en-US" dirty="0">
                <a:latin typeface="Times New Roman" panose="02020603050405020304" pitchFamily="18" charset="0"/>
                <a:cs typeface="Times New Roman" panose="02020603050405020304" pitchFamily="18" charset="0"/>
              </a:rPr>
              <a:t>are the boxes formed where rows and columns intersect. </a:t>
            </a:r>
          </a:p>
        </p:txBody>
      </p:sp>
    </p:spTree>
    <p:extLst>
      <p:ext uri="{BB962C8B-B14F-4D97-AF65-F5344CB8AC3E}">
        <p14:creationId xmlns:p14="http://schemas.microsoft.com/office/powerpoint/2010/main" val="3156585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a:latin typeface="Times New Roman" panose="02020603050405020304" pitchFamily="18" charset="0"/>
                <a:cs typeface="Times New Roman" panose="02020603050405020304" pitchFamily="18" charset="0"/>
              </a:rPr>
              <a:t>The word ﬁgure is the term used to indicate any visual presentation of data, other than a table. Figures include graphs, diagrams, line drawings, and photographs</a:t>
            </a:r>
            <a:r>
              <a:rPr lang="en-US"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324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6408712"/>
          </a:xfrm>
        </p:spPr>
        <p:txBody>
          <a:bodyPr>
            <a:noAutofit/>
          </a:bodyPr>
          <a:lstStyle/>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Discussion</a:t>
            </a:r>
            <a:r>
              <a:rPr lang="en-US" dirty="0" smtClean="0">
                <a:latin typeface="Times New Roman" panose="02020603050405020304" pitchFamily="18" charset="0"/>
                <a:cs typeface="Times New Roman" panose="02020603050405020304" pitchFamily="18" charset="0"/>
              </a:rPr>
              <a:t> </a:t>
            </a:r>
          </a:p>
          <a:p>
            <a:pPr marL="0" indent="0" algn="just" rtl="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discussion of the ﬁndings is a much more subjective section of a research report than the presentation of the ﬁndings.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discussion section of a study report allows the researcher to make interpretations of the findings.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findings are interpreted in light of the theoretical framework and within the context of the literature review. No literature sources should be cited in the discussion of the findings section that were not referred to in the review of the literature section of the report. </a:t>
            </a:r>
          </a:p>
        </p:txBody>
      </p:sp>
    </p:spTree>
    <p:extLst>
      <p:ext uri="{BB962C8B-B14F-4D97-AF65-F5344CB8AC3E}">
        <p14:creationId xmlns:p14="http://schemas.microsoft.com/office/powerpoint/2010/main" val="3978200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229600" cy="6120680"/>
          </a:xfrm>
        </p:spPr>
        <p:txBody>
          <a:bodyPr>
            <a:noAutofit/>
          </a:bodyPr>
          <a:lstStyle/>
          <a:p>
            <a:pPr marL="0" indent="0" algn="just" rtl="0">
              <a:buNone/>
            </a:pPr>
            <a:r>
              <a:rPr lang="en-US" dirty="0">
                <a:latin typeface="Times New Roman" panose="02020603050405020304" pitchFamily="18" charset="0"/>
                <a:cs typeface="Times New Roman" panose="02020603050405020304" pitchFamily="18" charset="0"/>
              </a:rPr>
              <a:t>When new literature sources are cited, it appears as if the investigator went back to the library or the Internet after the data were collected to search for a source or sources that would be in agreement with the study ﬁndings. </a:t>
            </a:r>
          </a:p>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In </a:t>
            </a:r>
            <a:r>
              <a:rPr lang="en-US" dirty="0">
                <a:solidFill>
                  <a:srgbClr val="FF0000"/>
                </a:solidFill>
                <a:latin typeface="Times New Roman" panose="02020603050405020304" pitchFamily="18" charset="0"/>
                <a:cs typeface="Times New Roman" panose="02020603050405020304" pitchFamily="18" charset="0"/>
              </a:rPr>
              <a:t>the discussion of the ﬁndings, the researcher discusses aspects of the results that are in agreement and those that are not in agreement with previous research and theoretical explanations. </a:t>
            </a:r>
          </a:p>
        </p:txBody>
      </p:sp>
    </p:spTree>
    <p:extLst>
      <p:ext uri="{BB962C8B-B14F-4D97-AF65-F5344CB8AC3E}">
        <p14:creationId xmlns:p14="http://schemas.microsoft.com/office/powerpoint/2010/main" val="405867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832648"/>
          </a:xfrm>
        </p:spPr>
        <p:txBody>
          <a:bodyPr>
            <a:noAutofit/>
          </a:bodyPr>
          <a:lstStyle/>
          <a:p>
            <a:pPr algn="just" rtl="0">
              <a:buNone/>
            </a:pPr>
            <a:r>
              <a:rPr lang="en-US" dirty="0" smtClean="0">
                <a:latin typeface="Times New Roman" panose="02020603050405020304" pitchFamily="18" charset="0"/>
                <a:cs typeface="Times New Roman" panose="02020603050405020304" pitchFamily="18" charset="0"/>
              </a:rPr>
              <a:t>    </a:t>
            </a:r>
          </a:p>
          <a:p>
            <a:pPr algn="just" rtl="0">
              <a:buNone/>
            </a:pPr>
            <a:r>
              <a:rPr lang="en-US" dirty="0" smtClean="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The researcher also reports study limitations Although study limitations should be discussed, this is not the time to focus on every fault of the study. </a:t>
            </a:r>
          </a:p>
          <a:p>
            <a:pPr algn="just" rtl="0">
              <a:buNone/>
            </a:pPr>
            <a:endParaRPr lang="en-US" dirty="0" smtClean="0">
              <a:latin typeface="Times New Roman" panose="02020603050405020304" pitchFamily="18" charset="0"/>
              <a:cs typeface="Times New Roman" panose="02020603050405020304" pitchFamily="18" charset="0"/>
            </a:endParaRPr>
          </a:p>
          <a:p>
            <a:pPr algn="just" rtl="0">
              <a:buNone/>
            </a:pP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Study  limitations: </a:t>
            </a:r>
            <a:r>
              <a:rPr lang="en-US" dirty="0" smtClean="0">
                <a:latin typeface="Times New Roman" panose="02020603050405020304" pitchFamily="18" charset="0"/>
                <a:cs typeface="Times New Roman" panose="02020603050405020304" pitchFamily="18" charset="0"/>
              </a:rPr>
              <a:t>are uncontrolled variables that may affect study results and ‘limit’ the generalizability of the findings   </a:t>
            </a:r>
            <a:endParaRPr lang="ar-S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8986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229600" cy="4525963"/>
          </a:xfrm>
        </p:spPr>
        <p:txBody>
          <a:bodyPr>
            <a:normAutofit fontScale="92500" lnSpcReduction="10000"/>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The researcher also discusses any problems that may have occurred while conducting the study. </a:t>
            </a:r>
          </a:p>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A </a:t>
            </a:r>
            <a:r>
              <a:rPr lang="en-US" dirty="0">
                <a:solidFill>
                  <a:srgbClr val="FF0000"/>
                </a:solidFill>
                <a:latin typeface="Times New Roman" panose="02020603050405020304" pitchFamily="18" charset="0"/>
                <a:cs typeface="Times New Roman" panose="02020603050405020304" pitchFamily="18" charset="0"/>
              </a:rPr>
              <a:t>beginning researcher frequently lists all of the weaknesses and problems of the study and appears to ask the reader to disregard the ﬁndings of the present study when they are not in agreement with the theoretical framework or past research results. </a:t>
            </a:r>
            <a:r>
              <a:rPr lang="en-US" dirty="0">
                <a:latin typeface="Times New Roman" panose="02020603050405020304" pitchFamily="18" charset="0"/>
                <a:cs typeface="Times New Roman" panose="02020603050405020304" pitchFamily="18" charset="0"/>
              </a:rPr>
              <a:t>Experienced investigators are able to interpret ﬁndings within the context of the strengths and the weaknesses of their studies</a:t>
            </a:r>
          </a:p>
          <a:p>
            <a:pPr marL="0" indent="0" algn="just" rtl="0">
              <a:buNone/>
            </a:pPr>
            <a:endParaRPr lang="en-US" dirty="0"/>
          </a:p>
        </p:txBody>
      </p:sp>
    </p:spTree>
    <p:extLst>
      <p:ext uri="{BB962C8B-B14F-4D97-AF65-F5344CB8AC3E}">
        <p14:creationId xmlns:p14="http://schemas.microsoft.com/office/powerpoint/2010/main" val="323138808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9587</TotalTime>
  <Words>1377</Words>
  <Application>Microsoft Office PowerPoint</Application>
  <PresentationFormat>عرض على الشاشة (3:4)‏</PresentationFormat>
  <Paragraphs>63</Paragraphs>
  <Slides>22</Slides>
  <Notes>1</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Hisham</cp:lastModifiedBy>
  <cp:revision>139</cp:revision>
  <dcterms:created xsi:type="dcterms:W3CDTF">2015-07-05T06:56:09Z</dcterms:created>
  <dcterms:modified xsi:type="dcterms:W3CDTF">2022-08-27T19:19:03Z</dcterms:modified>
</cp:coreProperties>
</file>